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26"/>
  </p:handoutMasterIdLst>
  <p:sldIdLst>
    <p:sldId id="256" r:id="rId2"/>
    <p:sldId id="282" r:id="rId3"/>
    <p:sldId id="270" r:id="rId4"/>
    <p:sldId id="271" r:id="rId5"/>
    <p:sldId id="272" r:id="rId6"/>
    <p:sldId id="273" r:id="rId7"/>
    <p:sldId id="264" r:id="rId8"/>
    <p:sldId id="265" r:id="rId9"/>
    <p:sldId id="267" r:id="rId10"/>
    <p:sldId id="268" r:id="rId11"/>
    <p:sldId id="269" r:id="rId12"/>
    <p:sldId id="283" r:id="rId13"/>
    <p:sldId id="284" r:id="rId14"/>
    <p:sldId id="278" r:id="rId15"/>
    <p:sldId id="266" r:id="rId16"/>
    <p:sldId id="274" r:id="rId17"/>
    <p:sldId id="275" r:id="rId18"/>
    <p:sldId id="280" r:id="rId19"/>
    <p:sldId id="281" r:id="rId20"/>
    <p:sldId id="279" r:id="rId21"/>
    <p:sldId id="276" r:id="rId22"/>
    <p:sldId id="277" r:id="rId23"/>
    <p:sldId id="262" r:id="rId24"/>
    <p:sldId id="259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urak Yalçın" initials="BY" lastIdx="1" clrIdx="0">
    <p:extLst>
      <p:ext uri="{19B8F6BF-5375-455C-9EA6-DF929625EA0E}">
        <p15:presenceInfo xmlns:p15="http://schemas.microsoft.com/office/powerpoint/2012/main" userId="9b9e099cf056e70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75" d="100"/>
          <a:sy n="75" d="100"/>
        </p:scale>
        <p:origin x="810" y="5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A8AF12-C6A3-41D6-AEF9-4415E3283860}" type="datetimeFigureOut">
              <a:rPr lang="tr-TR" smtClean="0"/>
              <a:t>11.11.2019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EF2626-5B19-45F3-B555-5EBF99D0707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8043903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11.png>
</file>

<file path=ppt/media/image12.png>
</file>

<file path=ppt/media/image13.png>
</file>

<file path=ppt/media/image14.png>
</file>

<file path=ppt/media/image16.png>
</file>

<file path=ppt/media/image2.png>
</file>

<file path=ppt/media/image20.png>
</file>

<file path=ppt/media/image23.png>
</file>

<file path=ppt/media/image24.png>
</file>

<file path=ppt/media/image27.png>
</file>

<file path=ppt/media/image28.png>
</file>

<file path=ppt/media/image29.png>
</file>

<file path=ppt/media/image30.png>
</file>

<file path=ppt/media/image31.png>
</file>

<file path=ppt/media/image33.png>
</file>

<file path=ppt/media/image34.png>
</file>

<file path=ppt/media/image35.png>
</file>

<file path=ppt/media/image37.png>
</file>

<file path=ppt/media/image38.png>
</file>

<file path=ppt/media/image40.png>
</file>

<file path=ppt/media/image41.png>
</file>

<file path=ppt/media/image42.jpeg>
</file>

<file path=ppt/media/image43.png>
</file>

<file path=ppt/media/image44.png>
</file>

<file path=ppt/media/image49.png>
</file>

<file path=ppt/media/image50.png>
</file>

<file path=ppt/media/image51.png>
</file>

<file path=ppt/media/image55.png>
</file>

<file path=ppt/media/image56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tr-T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tr-T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E0072-052B-49D4-A8F1-9D26E3B53754}" type="datetimeFigureOut">
              <a:rPr lang="tr-TR" smtClean="0"/>
              <a:t>8.11.2019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AF826-4C13-4A7C-A45E-7DE42EB131C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213840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tr-T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r-T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E0072-052B-49D4-A8F1-9D26E3B53754}" type="datetimeFigureOut">
              <a:rPr lang="tr-TR" smtClean="0"/>
              <a:t>8.11.2019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AF826-4C13-4A7C-A45E-7DE42EB131C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600221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tr-T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r-T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E0072-052B-49D4-A8F1-9D26E3B53754}" type="datetimeFigureOut">
              <a:rPr lang="tr-TR" smtClean="0"/>
              <a:t>8.11.2019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AF826-4C13-4A7C-A45E-7DE42EB131C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467187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tr-T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r-T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E0072-052B-49D4-A8F1-9D26E3B53754}" type="datetimeFigureOut">
              <a:rPr lang="tr-TR" smtClean="0"/>
              <a:t>8.11.2019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AF826-4C13-4A7C-A45E-7DE42EB131C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3201313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tr-T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E0072-052B-49D4-A8F1-9D26E3B53754}" type="datetimeFigureOut">
              <a:rPr lang="tr-TR" smtClean="0"/>
              <a:t>8.11.2019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AF826-4C13-4A7C-A45E-7DE42EB131C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7573802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tr-TR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r-TR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r-TR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E0072-052B-49D4-A8F1-9D26E3B53754}" type="datetimeFigureOut">
              <a:rPr lang="tr-TR" smtClean="0"/>
              <a:t>8.11.2019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AF826-4C13-4A7C-A45E-7DE42EB131C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1639693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tr-T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r-TR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r-TR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E0072-052B-49D4-A8F1-9D26E3B53754}" type="datetimeFigureOut">
              <a:rPr lang="tr-TR" smtClean="0"/>
              <a:t>8.11.2019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AF826-4C13-4A7C-A45E-7DE42EB131C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418986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tr-T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E0072-052B-49D4-A8F1-9D26E3B53754}" type="datetimeFigureOut">
              <a:rPr lang="tr-TR" smtClean="0"/>
              <a:t>8.11.2019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AF826-4C13-4A7C-A45E-7DE42EB131C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7861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E0072-052B-49D4-A8F1-9D26E3B53754}" type="datetimeFigureOut">
              <a:rPr lang="tr-TR" smtClean="0"/>
              <a:t>8.11.2019</a:t>
            </a:fld>
            <a:endParaRPr lang="tr-T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AF826-4C13-4A7C-A45E-7DE42EB131C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930233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tr-T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r-T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E0072-052B-49D4-A8F1-9D26E3B53754}" type="datetimeFigureOut">
              <a:rPr lang="tr-TR" smtClean="0"/>
              <a:t>8.11.2019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AF826-4C13-4A7C-A45E-7DE42EB131C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57248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tr-TR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E0072-052B-49D4-A8F1-9D26E3B53754}" type="datetimeFigureOut">
              <a:rPr lang="tr-TR" smtClean="0"/>
              <a:t>8.11.2019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AF826-4C13-4A7C-A45E-7DE42EB131C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2982892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tr-T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r-T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3E0072-052B-49D4-A8F1-9D26E3B53754}" type="datetimeFigureOut">
              <a:rPr lang="tr-TR" smtClean="0"/>
              <a:t>8.11.2019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AAF826-4C13-4A7C-A45E-7DE42EB131C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299339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emf"/><Relationship Id="rId4" Type="http://schemas.openxmlformats.org/officeDocument/2006/relationships/image" Target="../media/image26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7" Type="http://schemas.openxmlformats.org/officeDocument/2006/relationships/image" Target="../media/image36.emf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0.png"/><Relationship Id="rId4" Type="http://schemas.openxmlformats.org/officeDocument/2006/relationships/image" Target="../media/image39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6.emf"/><Relationship Id="rId4" Type="http://schemas.openxmlformats.org/officeDocument/2006/relationships/image" Target="../media/image45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2" Type="http://schemas.openxmlformats.org/officeDocument/2006/relationships/image" Target="../media/image53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6.png"/><Relationship Id="rId4" Type="http://schemas.openxmlformats.org/officeDocument/2006/relationships/image" Target="../media/image5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1524000" y="75308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EMFS-2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Proje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Toplantısı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1524000" y="2487038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tr-TR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01</a:t>
            </a:r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.1</a:t>
            </a:r>
            <a:r>
              <a:rPr lang="tr-TR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.2018</a:t>
            </a:r>
          </a:p>
          <a:p>
            <a:r>
              <a:rPr lang="en-US" sz="3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Hakan</a:t>
            </a:r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Polat</a:t>
            </a:r>
            <a:endParaRPr lang="en-US" sz="3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Nail </a:t>
            </a:r>
            <a:r>
              <a:rPr lang="en-US" sz="3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Tosun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5169" y="4574012"/>
            <a:ext cx="4176346" cy="92158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8454" y="3813189"/>
            <a:ext cx="2136530" cy="1784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658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377" y="1166466"/>
            <a:ext cx="5716563" cy="522610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7802" y="1532387"/>
            <a:ext cx="7227398" cy="341537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777951" y="5245100"/>
            <a:ext cx="6007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İlk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bölgenin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dt’nin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dominant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olduğu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bölge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gerilim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dalga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şekli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test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sonucları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ile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örtüşmektedir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73100" y="143324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U1 </a:t>
            </a:r>
            <a:r>
              <a:rPr lang="en-US" sz="4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gerilimi</a:t>
            </a:r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ve</a:t>
            </a:r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muzzle </a:t>
            </a:r>
            <a:r>
              <a:rPr lang="en-US" sz="4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gerilimi</a:t>
            </a:r>
            <a:endParaRPr lang="tr-TR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8568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875" y="119487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Test 18: U1 </a:t>
            </a:r>
            <a:r>
              <a:rPr lang="en-US" sz="4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geriliminin</a:t>
            </a:r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hesaplanması</a:t>
            </a:r>
            <a:endParaRPr lang="tr-TR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0" y="1321225"/>
            <a:ext cx="11785600" cy="328158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73100" y="4752031"/>
            <a:ext cx="10642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Lm = 0.057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Ra = 2e-5 ohm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olarak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alınmıştır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Sol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grafikteki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grafikteki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ilk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zıplama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discrete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türevden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kaynaklanmaktadır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yüzden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dikkate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alınmamalıdır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tr-T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2058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34100" y="1325563"/>
            <a:ext cx="5105400" cy="2382837"/>
          </a:xfrm>
        </p:spPr>
        <p:txBody>
          <a:bodyPr>
            <a:normAutofit/>
          </a:bodyPr>
          <a:lstStyle/>
          <a:p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Ra </a:t>
            </a:r>
            <a:r>
              <a:rPr lang="en-US" sz="2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sabit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olduğu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düşünülürse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lvl="1"/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Ra = 2e-5 om</a:t>
            </a:r>
          </a:p>
          <a:p>
            <a:pPr lvl="1"/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Lm = 5e-8 H </a:t>
            </a:r>
          </a:p>
          <a:p>
            <a:pPr marL="0" indent="0">
              <a:buNone/>
            </a:pPr>
            <a:r>
              <a:rPr lang="en-US" sz="2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Olarak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alındığında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muzzle </a:t>
            </a:r>
            <a:r>
              <a:rPr lang="en-US" sz="2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geriliminin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ilk </a:t>
            </a:r>
            <a:r>
              <a:rPr lang="en-US" sz="2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kısmı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soldaki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figürdeki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gibi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modellenmiştir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endParaRPr lang="tr-TR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2399" y="936377"/>
            <a:ext cx="6553199" cy="5921623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6" name="Title 1"/>
              <p:cNvSpPr>
                <a:spLocks noGrp="1"/>
              </p:cNvSpPr>
              <p:nvPr>
                <p:ph type="title"/>
              </p:nvPr>
            </p:nvSpPr>
            <p:spPr>
              <a:xfrm>
                <a:off x="165100" y="0"/>
                <a:ext cx="10515600" cy="1325563"/>
              </a:xfrm>
            </p:spPr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4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4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𝐿</m:t>
                        </m:r>
                      </m:e>
                      <m:sub>
                        <m:r>
                          <a:rPr lang="en-US" sz="4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en-US" sz="4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4000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ve</a:t>
                </a:r>
                <a:r>
                  <a:rPr lang="en-US" sz="4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4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4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𝑅</m:t>
                        </m:r>
                      </m:e>
                      <m:sub>
                        <m:r>
                          <a:rPr lang="en-US" sz="4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𝑎</m:t>
                        </m:r>
                      </m:sub>
                    </m:sSub>
                  </m:oMath>
                </a14:m>
                <a:r>
                  <a:rPr lang="en-US" sz="4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4000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değerinin</a:t>
                </a:r>
                <a:r>
                  <a:rPr lang="en-US" sz="4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4000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deneyden</a:t>
                </a:r>
                <a:r>
                  <a:rPr lang="en-US" sz="4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4000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bulunması</a:t>
                </a:r>
                <a:endParaRPr lang="tr-TR" sz="4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6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65100" y="0"/>
                <a:ext cx="10515600" cy="1325563"/>
              </a:xfr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6371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0275" y="3113711"/>
            <a:ext cx="5417525" cy="371066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650" y="942320"/>
            <a:ext cx="6458926" cy="5836435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7" name="Rectangle 6"/>
              <p:cNvSpPr/>
              <p:nvPr/>
            </p:nvSpPr>
            <p:spPr>
              <a:xfrm>
                <a:off x="290385" y="234434"/>
                <a:ext cx="9090181" cy="70788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400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4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𝑅</m:t>
                        </m:r>
                      </m:e>
                      <m:sub>
                        <m:r>
                          <a:rPr lang="en-US" sz="4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𝑎</m:t>
                        </m:r>
                      </m:sub>
                    </m:sSub>
                  </m:oMath>
                </a14:m>
                <a:r>
                  <a:rPr lang="en-US" sz="4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4000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değerinin</a:t>
                </a:r>
                <a:r>
                  <a:rPr lang="en-US" sz="4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4000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deneysel</a:t>
                </a:r>
                <a:r>
                  <a:rPr lang="en-US" sz="4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4000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veriden</a:t>
                </a:r>
                <a:r>
                  <a:rPr lang="en-US" sz="4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4000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çıkarılması</a:t>
                </a:r>
                <a:r>
                  <a:rPr lang="en-US" sz="4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endParaRPr lang="tr-TR" sz="4000" dirty="0"/>
              </a:p>
            </p:txBody>
          </p:sp>
        </mc:Choice>
        <mc:Fallback>
          <p:sp>
            <p:nvSpPr>
              <p:cNvPr id="7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0385" y="234434"/>
                <a:ext cx="9090181" cy="707886"/>
              </a:xfrm>
              <a:prstGeom prst="rect">
                <a:avLst/>
              </a:prstGeom>
              <a:blipFill>
                <a:blip r:embed="rId4"/>
                <a:stretch>
                  <a:fillRect t="-16239" b="-34188"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/>
          <p:cNvSpPr txBox="1"/>
          <p:nvPr/>
        </p:nvSpPr>
        <p:spPr>
          <a:xfrm>
            <a:off x="6706576" y="873854"/>
            <a:ext cx="465357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Mutual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inductance’dan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kaynaklı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gerilim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düşüşü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modellendikten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sonra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geri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kalan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kısım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resistive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bir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gerilim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düşümü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olarak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düşünülmüştür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Bu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gerilim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düşümü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akıma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bölündüğünde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Ra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da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kontak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direnci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olarak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düşünebilecek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bir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resistor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değeri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elde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edilmiştir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Bu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değerler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armatürün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atışın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başındaki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transient resistance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değerini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modellemekte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kullanılabilir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tr-T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1145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96874" y="1208405"/>
                <a:ext cx="11795125" cy="671195"/>
              </a:xfrm>
            </p:spPr>
            <p:txBody>
              <a:bodyPr>
                <a:normAutofit/>
              </a:bodyPr>
              <a:lstStyle/>
              <a:p>
                <a:r>
                  <a:rPr lang="en-US" sz="2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3D FEM </a:t>
                </a:r>
                <a:r>
                  <a:rPr lang="en-US" sz="2000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sonucunda</a:t>
                </a:r>
                <a:r>
                  <a:rPr lang="en-US" sz="2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en-US" sz="2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2000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değeri</a:t>
                </a:r>
                <a:r>
                  <a:rPr lang="en-US" sz="2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5.e-9 H </a:t>
                </a:r>
                <a:r>
                  <a:rPr lang="en-US" sz="2000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olarak</a:t>
                </a:r>
                <a:r>
                  <a:rPr lang="en-US" sz="2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2000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bulunmuştur</a:t>
                </a:r>
                <a:r>
                  <a:rPr lang="en-US" sz="2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 Bu </a:t>
                </a:r>
                <a:r>
                  <a:rPr lang="en-US" sz="2000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değer</a:t>
                </a:r>
                <a:r>
                  <a:rPr lang="en-US" sz="2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2000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deney</a:t>
                </a:r>
                <a:r>
                  <a:rPr lang="en-US" sz="2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2000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sonucuna</a:t>
                </a:r>
                <a:r>
                  <a:rPr lang="en-US" sz="2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2000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göre</a:t>
                </a:r>
                <a:r>
                  <a:rPr lang="en-US" sz="2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2000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hesaplanan</a:t>
                </a:r>
                <a:r>
                  <a:rPr lang="en-US" sz="2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2000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değerin</a:t>
                </a:r>
                <a:r>
                  <a:rPr lang="en-US" sz="2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10’da </a:t>
                </a:r>
                <a:r>
                  <a:rPr lang="en-US" sz="2000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biridir</a:t>
                </a:r>
                <a:r>
                  <a:rPr lang="en-US" sz="2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 </a:t>
                </a:r>
                <a:r>
                  <a:rPr lang="en-US" sz="2000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Dolayısıyla</a:t>
                </a:r>
                <a:r>
                  <a:rPr lang="en-US" sz="2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2000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başlangıç</a:t>
                </a:r>
                <a:r>
                  <a:rPr lang="en-US" sz="2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2000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bölgesinde</a:t>
                </a:r>
                <a:r>
                  <a:rPr lang="en-US" sz="2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muzzle </a:t>
                </a:r>
                <a:r>
                  <a:rPr lang="en-US" sz="2000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gerilimine</a:t>
                </a:r>
                <a:r>
                  <a:rPr lang="en-US" sz="2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2000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etki</a:t>
                </a:r>
                <a:r>
                  <a:rPr lang="en-US" sz="2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2000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eden</a:t>
                </a:r>
                <a:r>
                  <a:rPr lang="en-US" sz="2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2000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bir</a:t>
                </a:r>
                <a:r>
                  <a:rPr lang="en-US" sz="2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2000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etmen</a:t>
                </a:r>
                <a:r>
                  <a:rPr lang="en-US" sz="2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2000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daha</a:t>
                </a:r>
                <a:r>
                  <a:rPr lang="en-US" sz="2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2000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vardır</a:t>
                </a:r>
                <a:r>
                  <a:rPr lang="en-US" sz="2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 </a:t>
                </a:r>
                <a:endParaRPr lang="tr-TR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96874" y="1208405"/>
                <a:ext cx="11795125" cy="671195"/>
              </a:xfrm>
              <a:blipFill>
                <a:blip r:embed="rId2"/>
                <a:stretch>
                  <a:fillRect l="-465" t="-9091" b="-11818"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itle 1"/>
          <p:cNvSpPr txBox="1">
            <a:spLocks/>
          </p:cNvSpPr>
          <p:nvPr/>
        </p:nvSpPr>
        <p:spPr>
          <a:xfrm>
            <a:off x="396875" y="11948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Test 18: U1 geriliminin hesaplanması</a:t>
            </a:r>
            <a:endParaRPr lang="tr-TR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875" y="1765891"/>
            <a:ext cx="3400425" cy="507258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97300" y="1719107"/>
            <a:ext cx="3444875" cy="513889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85768" y="3098800"/>
            <a:ext cx="7913664" cy="373967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242175" y="2120900"/>
            <a:ext cx="45561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Kontak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resistansı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bölgede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düşmektedir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Bu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bölgedeki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kontak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resistansı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modellenebilir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 </a:t>
            </a:r>
            <a:endParaRPr lang="tr-T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2452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>
              <a:xfrm>
                <a:off x="171450" y="74440"/>
                <a:ext cx="10515600" cy="1325563"/>
              </a:xfrm>
            </p:spPr>
            <p:txBody>
              <a:bodyPr/>
              <a:lstStyle/>
              <a:p>
                <a:pPr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𝑈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Teorik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altyapı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endParaRPr lang="tr-TR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71450" y="74440"/>
                <a:ext cx="10515600" cy="1325563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7305" y="1096270"/>
            <a:ext cx="4208463" cy="1625439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/>
              <p:cNvSpPr txBox="1"/>
              <p:nvPr/>
            </p:nvSpPr>
            <p:spPr>
              <a:xfrm>
                <a:off x="481011" y="1400003"/>
                <a:ext cx="7019925" cy="47318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Dreizin U1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gerilimi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dışında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bir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muzzle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gerilimi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kaynağı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daha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açıklamıştır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Çünkü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sadece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U1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gerilimi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düşünüldüğünde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teorik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muzzle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gerilimi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deneysel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değerden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düşük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olduğu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özellikle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hız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arttıkça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). </a:t>
                </a:r>
              </a:p>
              <a:p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Dreizin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ise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armatürün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hızı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artıkça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akım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daha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çok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armatürün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iç-arka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yüzeyinden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geçeceği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için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bu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akımların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armatürün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ön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tarafına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eddy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akımları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indükleyeceği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dolayısıyla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hız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artıkça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burada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ekstra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bir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gerilim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kaynağı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oluşacağını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öngörmüştür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Bahsettiği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bu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gerilimi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de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aşağıdaki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gibi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formülize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etmiştir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 </a:t>
                </a:r>
              </a:p>
              <a:p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6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26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en-US" sz="26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6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𝑘𝐼</m:t>
                      </m:r>
                      <m:rad>
                        <m:radPr>
                          <m:degHide m:val="on"/>
                          <m:ctrlPr>
                            <a:rPr lang="en-US" sz="26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radPr>
                        <m:deg/>
                        <m:e>
                          <m:sSub>
                            <m:sSubPr>
                              <m:ctrlPr>
                                <a:rPr lang="en-US" sz="26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𝜌</m:t>
                              </m:r>
                            </m:e>
                            <m:sub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𝑟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26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𝑟</m:t>
                              </m:r>
                            </m:sub>
                          </m:sSub>
                          <m:r>
                            <a:rPr lang="en-US" sz="26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𝜈</m:t>
                          </m:r>
                          <m:r>
                            <a:rPr lang="en-US" sz="26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/</m:t>
                          </m:r>
                          <m:r>
                            <a:rPr lang="en-US" sz="26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𝑠</m:t>
                          </m:r>
                        </m:e>
                      </m:rad>
                    </m:oMath>
                  </m:oMathPara>
                </a14:m>
                <a:endParaRPr lang="en-US" sz="2600" dirty="0" smtClean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 ray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açıklığı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 =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geometriye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bağlı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sabit</a:t>
                </a:r>
                <a:endParaRPr lang="en-US" dirty="0" smtClean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𝜈</m:t>
                    </m:r>
                  </m:oMath>
                </a14:m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armatür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hızı</a:t>
                </a:r>
                <a:endParaRPr lang="en-US" dirty="0" smtClean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𝜇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𝑟</m:t>
                        </m:r>
                      </m:sub>
                    </m:sSub>
                  </m:oMath>
                </a14:m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rayın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permeabilitesi</a:t>
                </a:r>
                <a:endParaRPr lang="en-US" dirty="0" smtClean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𝜌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𝑟</m:t>
                        </m:r>
                      </m:sub>
                    </m:sSub>
                  </m:oMath>
                </a14:m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rayın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resistivityisi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endParaRPr lang="tr-TR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1011" y="1400003"/>
                <a:ext cx="7019925" cy="4731873"/>
              </a:xfrm>
              <a:prstGeom prst="rect">
                <a:avLst/>
              </a:prstGeom>
              <a:blipFill>
                <a:blip r:embed="rId4"/>
                <a:stretch>
                  <a:fillRect l="-782" t="-773" r="-782" b="-1160"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88223" y="2795685"/>
            <a:ext cx="4699002" cy="3795627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V="1">
            <a:off x="3135313" y="4562475"/>
            <a:ext cx="4364831" cy="5048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4827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4" name="Title 1"/>
              <p:cNvSpPr txBox="1">
                <a:spLocks/>
              </p:cNvSpPr>
              <p:nvPr/>
            </p:nvSpPr>
            <p:spPr>
              <a:xfrm>
                <a:off x="171450" y="74440"/>
                <a:ext cx="10515600" cy="1325563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/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𝑈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 </a:t>
                </a:r>
                <a:r>
                  <a:rPr lang="en-US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Teorik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altyapı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endParaRPr lang="tr-TR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4" name="Title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1450" y="74440"/>
                <a:ext cx="10515600" cy="1325563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3980" y="1105795"/>
            <a:ext cx="4208463" cy="162543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23980" y="3165694"/>
            <a:ext cx="4381500" cy="151964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/>
              <p:cNvSpPr txBox="1"/>
              <p:nvPr/>
            </p:nvSpPr>
            <p:spPr>
              <a:xfrm>
                <a:off x="481011" y="1400003"/>
                <a:ext cx="7019925" cy="44548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Dreizin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VSE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kaynaklı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oluşan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eddy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akımlarının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oluşturduğu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gerilimi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aşağıdaki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gibi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modellemişti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 </a:t>
                </a:r>
              </a:p>
              <a:p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6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26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en-US" sz="26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6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𝑘𝐼</m:t>
                      </m:r>
                      <m:rad>
                        <m:radPr>
                          <m:degHide m:val="on"/>
                          <m:ctrlPr>
                            <a:rPr lang="en-US" sz="26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radPr>
                        <m:deg/>
                        <m:e>
                          <m:sSub>
                            <m:sSubPr>
                              <m:ctrlPr>
                                <a:rPr lang="en-US" sz="26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𝜌</m:t>
                              </m:r>
                            </m:e>
                            <m:sub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𝑟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26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en-US" sz="26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𝑟</m:t>
                              </m:r>
                            </m:sub>
                          </m:sSub>
                          <m:r>
                            <a:rPr lang="en-US" sz="26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𝜈</m:t>
                          </m:r>
                          <m:r>
                            <a:rPr lang="en-US" sz="26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/</m:t>
                          </m:r>
                          <m:r>
                            <a:rPr lang="en-US" sz="26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𝑠</m:t>
                          </m:r>
                        </m:e>
                      </m:rad>
                    </m:oMath>
                  </m:oMathPara>
                </a14:m>
                <a:endParaRPr lang="en-US" sz="2600" dirty="0" smtClean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 ray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açıklığı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 =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geometriye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bağlı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sabit</a:t>
                </a:r>
                <a:endParaRPr lang="en-US" dirty="0" smtClean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𝜈</m:t>
                    </m:r>
                  </m:oMath>
                </a14:m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armatür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hızı</a:t>
                </a:r>
                <a:endParaRPr lang="en-US" dirty="0" smtClean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𝜇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𝑟</m:t>
                        </m:r>
                      </m:sub>
                    </m:sSub>
                  </m:oMath>
                </a14:m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rayın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permeabilitesi</a:t>
                </a:r>
                <a:endParaRPr lang="en-US" dirty="0" smtClean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𝜌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𝑟</m:t>
                        </m:r>
                      </m:sub>
                    </m:sSub>
                  </m:oMath>
                </a14:m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rayın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resistivityisi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:pPr/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/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Bu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çalışmadan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daha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sonra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Parker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Dreizin’in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teorisini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doğrulamış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fakat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gerilimi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hesaplama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yönteminin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sadece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gerilimin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büyüklüğü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hakkında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bilgi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verecek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kadar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doğru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olduğunu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belirtmiştir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 </a:t>
                </a:r>
              </a:p>
              <a:p>
                <a:pPr/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Muzzle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gerilimin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deneysel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değeri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ile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hesaplamaların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tam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oturması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için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3D FEM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yapmak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gerekmektedir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 </a:t>
                </a:r>
                <a:endParaRPr lang="tr-TR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1011" y="1400003"/>
                <a:ext cx="7019925" cy="4454874"/>
              </a:xfrm>
              <a:prstGeom prst="rect">
                <a:avLst/>
              </a:prstGeom>
              <a:blipFill>
                <a:blip r:embed="rId5"/>
                <a:stretch>
                  <a:fillRect l="-782" t="-822" r="-869" b="-1370"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25949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4" name="Title 1"/>
              <p:cNvSpPr>
                <a:spLocks noGrp="1"/>
              </p:cNvSpPr>
              <p:nvPr>
                <p:ph type="title"/>
              </p:nvPr>
            </p:nvSpPr>
            <p:spPr>
              <a:xfrm>
                <a:off x="396875" y="119487"/>
                <a:ext cx="10515600" cy="1325563"/>
              </a:xfrm>
            </p:spPr>
            <p:txBody>
              <a:bodyPr>
                <a:normAutofit/>
              </a:bodyPr>
              <a:lstStyle/>
              <a:p>
                <a:r>
                  <a:rPr lang="en-US" sz="4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Test 18: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4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4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𝑈</m:t>
                        </m:r>
                      </m:e>
                      <m:sub>
                        <m:r>
                          <a:rPr lang="en-US" sz="4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4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4000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geriliminin</a:t>
                </a:r>
                <a:r>
                  <a:rPr lang="en-US" sz="4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4000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hesaplanması</a:t>
                </a:r>
                <a:endParaRPr lang="tr-TR" sz="4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4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396875" y="119487"/>
                <a:ext cx="10515600" cy="1325563"/>
              </a:xfrm>
              <a:blipFill>
                <a:blip r:embed="rId2"/>
                <a:stretch>
                  <a:fillRect l="-2029"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875" y="857100"/>
            <a:ext cx="4022725" cy="600090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6" name="Rectangle 5"/>
              <p:cNvSpPr/>
              <p:nvPr/>
            </p:nvSpPr>
            <p:spPr>
              <a:xfrm>
                <a:off x="4567167" y="1231177"/>
                <a:ext cx="1990866" cy="42774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𝑘𝐼</m:t>
                      </m:r>
                      <m:rad>
                        <m:radPr>
                          <m:degHide m:val="on"/>
                          <m:ctrlP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radPr>
                        <m:deg/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𝜌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𝑟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𝑟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𝜈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/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𝑠</m:t>
                          </m:r>
                        </m:e>
                      </m:rad>
                    </m:oMath>
                  </m:oMathPara>
                </a14:m>
                <a:endParaRPr lang="tr-TR" dirty="0"/>
              </a:p>
            </p:txBody>
          </p:sp>
        </mc:Choice>
        <mc:Fallback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67167" y="1231177"/>
                <a:ext cx="1990866" cy="427746"/>
              </a:xfrm>
              <a:prstGeom prst="rect">
                <a:avLst/>
              </a:prstGeom>
              <a:blipFill>
                <a:blip r:embed="rId4"/>
                <a:stretch>
                  <a:fillRect b="-8571"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" name="Rectangle 6"/>
              <p:cNvSpPr/>
              <p:nvPr/>
            </p:nvSpPr>
            <p:spPr>
              <a:xfrm>
                <a:off x="4419600" y="1679577"/>
                <a:ext cx="7505700" cy="175432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Fakat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𝑈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gerilimini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hesaplayabilmek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için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hızlanma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eğrisini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gerekmektedir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 </a:t>
                </a:r>
              </a:p>
              <a:p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Bu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yüzde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bu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çalışmada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verilen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akım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değeri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ve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armatürün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çıkış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hızı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ve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zamanı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kullanılarak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hız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eğrisi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elde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edilmiştir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 </a:t>
                </a:r>
              </a:p>
              <a:p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Bu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çalışmada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modelde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sürtünme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yoktur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𝐿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′</m:t>
                        </m:r>
                      </m:sup>
                    </m:sSup>
                  </m:oMath>
                </a14:m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değeri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0.45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uH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/m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olarak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analiti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olarak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bulunmuştur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 </a:t>
                </a:r>
                <a:endParaRPr lang="tr-TR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7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19600" y="1679577"/>
                <a:ext cx="7505700" cy="1754326"/>
              </a:xfrm>
              <a:prstGeom prst="rect">
                <a:avLst/>
              </a:prstGeom>
              <a:blipFill>
                <a:blip r:embed="rId5"/>
                <a:stretch>
                  <a:fillRect l="-650" t="-2091" b="-4878"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" name="Rectangle 7"/>
              <p:cNvSpPr/>
              <p:nvPr/>
            </p:nvSpPr>
            <p:spPr>
              <a:xfrm>
                <a:off x="4419600" y="3668623"/>
                <a:ext cx="6096000" cy="1477328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 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50 mm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endParaRPr lang="en-US" dirty="0" smtClean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 = 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0.3</a:t>
                </a:r>
                <a:endParaRPr lang="en-US" dirty="0" smtClean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𝜈</m:t>
                    </m:r>
                  </m:oMath>
                </a14:m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Analitik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olarak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elde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edildi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 </a:t>
                </a:r>
                <a:endParaRPr lang="en-US" dirty="0" smtClean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𝜇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𝑟</m:t>
                        </m:r>
                      </m:sub>
                    </m:sSub>
                  </m:oMath>
                </a14:m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4</m:t>
                    </m:r>
                    <m:r>
                      <a:rPr lang="en-US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𝜋</m:t>
                    </m:r>
                    <m:r>
                      <a:rPr lang="en-US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−7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𝐻</m:t>
                    </m:r>
                    <m:r>
                      <a:rPr lang="en-US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/</m:t>
                    </m:r>
                    <m:r>
                      <a:rPr lang="en-US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</m:t>
                    </m:r>
                    <m:r>
                      <a:rPr lang="en-US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endParaRPr lang="en-US" dirty="0" smtClean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𝜌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𝑟</m:t>
                        </m:r>
                      </m:sub>
                    </m:sSub>
                  </m:oMath>
                </a14:m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 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2.2989e-08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Ω</m:t>
                    </m:r>
                    <m:r>
                      <a:rPr lang="en-US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/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m</m:t>
                    </m:r>
                  </m:oMath>
                </a14:m>
                <a:endParaRPr lang="en-US" dirty="0" smtClean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8" name="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19600" y="3668623"/>
                <a:ext cx="6096000" cy="1477328"/>
              </a:xfrm>
              <a:prstGeom prst="rect">
                <a:avLst/>
              </a:prstGeom>
              <a:blipFill>
                <a:blip r:embed="rId6"/>
                <a:stretch>
                  <a:fillRect l="-800" t="-2479" b="-5785"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89800" y="3243403"/>
            <a:ext cx="4635500" cy="3371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043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>
              <a:xfrm>
                <a:off x="241300" y="0"/>
                <a:ext cx="10515600" cy="1325563"/>
              </a:xfrm>
            </p:spPr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4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4000" b="0" i="1" smtClean="0">
                            <a:latin typeface="Cambria Math" panose="02040503050406030204" pitchFamily="18" charset="0"/>
                          </a:rPr>
                          <m:t>𝑈</m:t>
                        </m:r>
                      </m:e>
                      <m:sub>
                        <m:r>
                          <a:rPr lang="en-US" sz="4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4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’</a:t>
                </a:r>
                <a:r>
                  <a:rPr lang="en-US" sz="4000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nin</a:t>
                </a:r>
                <a:r>
                  <a:rPr lang="en-US" sz="4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Muzzle </a:t>
                </a:r>
                <a:r>
                  <a:rPr lang="en-US" sz="4000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gerilimine</a:t>
                </a:r>
                <a:r>
                  <a:rPr lang="en-US" sz="4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4000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katkısı</a:t>
                </a:r>
                <a:endParaRPr lang="tr-TR" sz="4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241300" y="0"/>
                <a:ext cx="10515600" cy="1325563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/>
              <p:cNvSpPr txBox="1"/>
              <p:nvPr/>
            </p:nvSpPr>
            <p:spPr>
              <a:xfrm>
                <a:off x="444500" y="4707821"/>
                <a:ext cx="110109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:r>
                  <a:rPr lang="en-US" b="0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Sonu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ç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</a:t>
                </a:r>
                <a:r>
                  <a:rPr lang="en-US" b="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𝑈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geriliminin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muzzle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gerilimine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etkisi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ihmal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edilebilir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</a:t>
                </a:r>
                <a:endParaRPr lang="tr-TR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4500" y="4707821"/>
                <a:ext cx="11010900" cy="369332"/>
              </a:xfrm>
              <a:prstGeom prst="rect">
                <a:avLst/>
              </a:prstGeom>
              <a:blipFill>
                <a:blip r:embed="rId3"/>
                <a:stretch>
                  <a:fillRect l="-498" t="-8197" b="-24590"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300" y="1039241"/>
            <a:ext cx="4800600" cy="349123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27559" y="1141795"/>
            <a:ext cx="4800600" cy="3286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933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4" name="Title 1"/>
              <p:cNvSpPr txBox="1">
                <a:spLocks/>
              </p:cNvSpPr>
              <p:nvPr/>
            </p:nvSpPr>
            <p:spPr>
              <a:xfrm>
                <a:off x="241300" y="0"/>
                <a:ext cx="10515600" cy="1325563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4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4000" i="1">
                            <a:latin typeface="Cambria Math" panose="02040503050406030204" pitchFamily="18" charset="0"/>
                          </a:rPr>
                          <m:t>𝑈</m:t>
                        </m:r>
                      </m:e>
                      <m:sub>
                        <m:r>
                          <a:rPr lang="en-US" sz="4000" i="1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en-US" sz="4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’</a:t>
                </a:r>
                <a:r>
                  <a:rPr lang="en-US" sz="4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nin</a:t>
                </a:r>
                <a:r>
                  <a:rPr lang="en-US" sz="4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Muzzle </a:t>
                </a:r>
                <a:r>
                  <a:rPr lang="en-US" sz="4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gerilimine</a:t>
                </a:r>
                <a:r>
                  <a:rPr lang="en-US" sz="4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4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katkısı</a:t>
                </a:r>
                <a:endParaRPr lang="tr-TR" sz="4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4" name="Title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1300" y="0"/>
                <a:ext cx="10515600" cy="1325563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50" name="Picture 2" descr="moving emf ile ilgili gÃ¶rsel sonucu&quot;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802" y="1325563"/>
            <a:ext cx="2800350" cy="304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/>
              <p:cNvSpPr txBox="1"/>
              <p:nvPr/>
            </p:nvSpPr>
            <p:spPr>
              <a:xfrm>
                <a:off x="3408218" y="1325563"/>
                <a:ext cx="7639397" cy="20535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Manyetik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alan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içerisinde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hareket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eden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iletkenler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üzerinde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gerilim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emf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oluşur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 Breech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tarafını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modellerken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bu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etki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aşağıdaki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gibi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modellenmiştir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</a:t>
                </a:r>
              </a:p>
              <a:p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𝑏𝑎𝑐𝑘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𝑒𝑚𝑓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𝐿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′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𝑣</m:t>
                      </m:r>
                    </m:oMath>
                  </m:oMathPara>
                </a14:m>
                <a:endParaRPr lang="en-US" dirty="0" smtClean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Fakat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muzzle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tarafındaki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L’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ile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breech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tarafındaki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L’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aynı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değildir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 </a:t>
                </a:r>
              </a:p>
              <a:p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Tahtaya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armatür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üzerindeki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B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dağılımlar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ve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voltmeter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contourları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çizilecek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</a:t>
                </a:r>
                <a:endParaRPr lang="tr-TR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08218" y="1325563"/>
                <a:ext cx="7639397" cy="2053575"/>
              </a:xfrm>
              <a:prstGeom prst="rect">
                <a:avLst/>
              </a:prstGeom>
              <a:blipFill>
                <a:blip r:embed="rId4"/>
                <a:stretch>
                  <a:fillRect l="-638" t="-1484" b="-3858"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65219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165100" y="-1270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Önceki</a:t>
            </a:r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hafta</a:t>
            </a:r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yapılanlar</a:t>
            </a:r>
            <a:endParaRPr lang="tr-TR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82600" y="1123026"/>
            <a:ext cx="101981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Test 18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ve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Test 19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sonuçları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sonlu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eleman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analizleri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ile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karşılaştırıldı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VSE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direncinin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katsayısı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değiştirilerek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simulasyon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sonuçları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test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sonuçları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ile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tekrar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karşılaştırıldı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 </a:t>
            </a:r>
          </a:p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Muzzle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gerilimine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etkisi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olabilecek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parametreler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tartışıldı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tr-TR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9203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6" name="Title 1"/>
              <p:cNvSpPr>
                <a:spLocks noGrp="1"/>
              </p:cNvSpPr>
              <p:nvPr>
                <p:ph type="title"/>
              </p:nvPr>
            </p:nvSpPr>
            <p:spPr>
              <a:xfrm>
                <a:off x="241300" y="0"/>
                <a:ext cx="10515600" cy="1325563"/>
              </a:xfrm>
            </p:spPr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4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4000" b="0" i="1" smtClean="0">
                            <a:latin typeface="Cambria Math" panose="02040503050406030204" pitchFamily="18" charset="0"/>
                          </a:rPr>
                          <m:t>𝑈</m:t>
                        </m:r>
                      </m:e>
                      <m:sub>
                        <m:r>
                          <a:rPr lang="en-US" sz="40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en-US" sz="4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’</a:t>
                </a:r>
                <a:r>
                  <a:rPr lang="en-US" sz="4000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nin</a:t>
                </a:r>
                <a:r>
                  <a:rPr lang="en-US" sz="4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Muzzle </a:t>
                </a:r>
                <a:r>
                  <a:rPr lang="en-US" sz="4000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gerilimine</a:t>
                </a:r>
                <a:r>
                  <a:rPr lang="en-US" sz="4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4000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katkısı</a:t>
                </a:r>
                <a:endParaRPr lang="tr-TR" sz="4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6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241300" y="0"/>
                <a:ext cx="10515600" cy="1325563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/>
              <p:cNvSpPr txBox="1"/>
              <p:nvPr/>
            </p:nvSpPr>
            <p:spPr>
              <a:xfrm>
                <a:off x="6476999" y="1130299"/>
                <a:ext cx="515043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Sol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taraftaki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değerlerle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sırasıyla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𝑈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𝑈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ve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𝑈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gerilim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değerleri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gösterilmiştir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 Bu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üç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değerin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toplamı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muzzle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gerilimini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yakın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bir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değer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vermektedir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</a:t>
                </a:r>
              </a:p>
            </p:txBody>
          </p:sp>
        </mc:Choice>
        <mc:Fallback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76999" y="1130299"/>
                <a:ext cx="5150439" cy="923330"/>
              </a:xfrm>
              <a:prstGeom prst="rect">
                <a:avLst/>
              </a:prstGeom>
              <a:blipFill>
                <a:blip r:embed="rId3"/>
                <a:stretch>
                  <a:fillRect l="-947" t="-3289" r="-1775" b="-9211"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01913" y="2190341"/>
            <a:ext cx="6293825" cy="431088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716" y="662781"/>
            <a:ext cx="5545745" cy="6425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077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Gerilim</a:t>
            </a:r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Neden</a:t>
            </a:r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eksiye</a:t>
            </a:r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düşer</a:t>
            </a:r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  <a:endParaRPr lang="tr-TR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9500" y="1092201"/>
            <a:ext cx="5112334" cy="369569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1834" y="1092201"/>
            <a:ext cx="4953320" cy="3695699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/>
              <p:cNvSpPr txBox="1"/>
              <p:nvPr/>
            </p:nvSpPr>
            <p:spPr>
              <a:xfrm>
                <a:off x="571500" y="4787900"/>
                <a:ext cx="10858500" cy="11722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Gerilimin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eksiye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düştüğü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bölgede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akımın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türevi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negatiftir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𝑈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ve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𝑈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gerilimleri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hıza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bağlı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gerilimlerdir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Dolayıyla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sistemin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başında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değerleri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sıfıra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yakındır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 </a:t>
                </a: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𝑚𝑢𝑧𝑧𝑙𝑒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𝑚</m:t>
                          </m:r>
                        </m:sub>
                      </m:sSub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𝑑𝐼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tr-TR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1500" y="4787900"/>
                <a:ext cx="10858500" cy="1172244"/>
              </a:xfrm>
              <a:prstGeom prst="rect">
                <a:avLst/>
              </a:prstGeom>
              <a:blipFill>
                <a:blip r:embed="rId4"/>
                <a:stretch>
                  <a:fillRect l="-505" t="-2591"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/>
              <p:cNvSpPr txBox="1"/>
              <p:nvPr/>
            </p:nvSpPr>
            <p:spPr>
              <a:xfrm>
                <a:off x="7620000" y="5397500"/>
                <a:ext cx="3911600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Bu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denklem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üzerindeki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tek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eksik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armatür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üzerindeki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sub>
                    </m:sSub>
                  </m:oMath>
                </a14:m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yüzünden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oluşan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gerilim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düşümüdür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 </a:t>
                </a:r>
                <a:endParaRPr lang="tr-TR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20000" y="5397500"/>
                <a:ext cx="3911600" cy="923330"/>
              </a:xfrm>
              <a:prstGeom prst="rect">
                <a:avLst/>
              </a:prstGeom>
              <a:blipFill>
                <a:blip r:embed="rId5"/>
                <a:stretch>
                  <a:fillRect l="-1246" t="-3289" b="-9211"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6989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215900" y="11801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U1: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Simulasyon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sonuçları</a:t>
            </a:r>
            <a:endParaRPr lang="tr-T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900" y="1926178"/>
            <a:ext cx="5273677" cy="386086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038975" y="1279847"/>
            <a:ext cx="42862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1m’lik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rayın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ortasına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kare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şeklinde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bir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armatür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koyulmuştur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tr-T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0088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3825" y="1303610"/>
            <a:ext cx="7378700" cy="555439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956371" y="1530895"/>
            <a:ext cx="495305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Problemli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bölge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diye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tanımlandırılan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yerdeki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her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modülün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akımı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(Test 18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için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soldaki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grafikte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gösterilmiştir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Fakat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akımların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dalga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şeklinde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herhangi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bir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farklılık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görülmemiştir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Gerilimlerin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düşüp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çıkması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kontak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direncinin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bir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anlık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düşük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yükselmesiyle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da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kapasitör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gerilimlerinin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dalgalanmasından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kaynaklı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olabilir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algn="just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Fakat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her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modüldeki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kapasitörlerin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gerilim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değerleri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ölçülmemiştir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 </a:t>
            </a:r>
            <a:endParaRPr lang="tr-T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396875" y="119487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Problemli</a:t>
            </a:r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Bölge</a:t>
            </a:r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4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Modül</a:t>
            </a:r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Akımları</a:t>
            </a:r>
            <a:endParaRPr lang="tr-TR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3057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97442"/>
            <a:ext cx="4156364" cy="285527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96875" y="119487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Test 19: </a:t>
            </a:r>
            <a:r>
              <a:rPr lang="en-US" sz="4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Aynı</a:t>
            </a:r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Anda</a:t>
            </a:r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Ateşleme</a:t>
            </a:r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2MA </a:t>
            </a:r>
            <a:r>
              <a:rPr lang="en-US" sz="4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senaryo</a:t>
            </a:r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tr-TR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51381" y="4052715"/>
            <a:ext cx="6128480" cy="2704164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/>
              <p:cNvSpPr txBox="1"/>
              <p:nvPr/>
            </p:nvSpPr>
            <p:spPr>
              <a:xfrm>
                <a:off x="5459325" y="1047403"/>
                <a:ext cx="5771169" cy="45243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Test 19’da da Test 18’deki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aynı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patternler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görülmektedir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İlk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bölgede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Lm’ den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kaynaklı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𝑈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dI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/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dt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ile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orantılı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bir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gerilim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okunmaktadır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 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Diğer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etmenler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𝑈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ve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𝑈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ise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hızla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bağlantılı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olduğu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için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ve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başta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hızlanma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sürtünmeden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dolayı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az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olduğu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için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bu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bölgede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𝑈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baskındır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 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Daha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sonrasında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ise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sistem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hızlanma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başladığı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için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𝑈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değeri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baskın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olmaktadır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𝑈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ün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etkisi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iki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başlıkta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incelenebilir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:pPr marL="1200150" lvl="2" indent="-285750">
                  <a:buFont typeface="Arial" panose="020B0604020202020204" pitchFamily="34" charset="0"/>
                  <a:buChar char="•"/>
                </a:pP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Ilk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başta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hız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akıma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göre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daha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hızlı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arttığı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için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gerilim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artma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trendindedir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</a:t>
                </a:r>
              </a:p>
              <a:p>
                <a:pPr marL="1200150" lvl="2" indent="-285750">
                  <a:buFont typeface="Arial" panose="020B0604020202020204" pitchFamily="34" charset="0"/>
                  <a:buChar char="•"/>
                </a:pP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İkinci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aşamada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ise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hızlanma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yavaşlamakta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ama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hala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artmakta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ve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akım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ise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ciddi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oranda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düşmektedir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Dolayısıyla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gerilim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düşme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trendindedir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𝑈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geriliminin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muzzle’a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etkisi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ihmal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edilebilir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    </a:t>
                </a:r>
              </a:p>
            </p:txBody>
          </p:sp>
        </mc:Choice>
        <mc:Fallback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59325" y="1047403"/>
                <a:ext cx="5771169" cy="4524315"/>
              </a:xfrm>
              <a:prstGeom prst="rect">
                <a:avLst/>
              </a:prstGeom>
              <a:blipFill>
                <a:blip r:embed="rId4"/>
                <a:stretch>
                  <a:fillRect l="-951" t="-809" r="-951" b="-1213"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/>
              <p:cNvSpPr txBox="1"/>
              <p:nvPr/>
            </p:nvSpPr>
            <p:spPr>
              <a:xfrm>
                <a:off x="7406640" y="5662141"/>
                <a:ext cx="2771389" cy="10043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≔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𝑚𝑜𝑣𝑖𝑛𝑔</m:t>
                          </m:r>
                        </m:sub>
                      </m:sSub>
                    </m:oMath>
                  </m:oMathPara>
                </a14:m>
                <a:endParaRPr lang="en-US" dirty="0" smtClean="0"/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:=</m:t>
                      </m:r>
                      <m:r>
                        <a:rPr lang="en-US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𝑘𝐼</m:t>
                      </m:r>
                      <m:rad>
                        <m:radPr>
                          <m:degHide m:val="on"/>
                          <m:ctrlP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radPr>
                        <m:deg/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𝜌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𝑟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𝑟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𝜈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/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𝑠</m:t>
                          </m:r>
                        </m:e>
                      </m:rad>
                    </m:oMath>
                  </m:oMathPara>
                </a14:m>
                <a:endParaRPr lang="en-US" dirty="0" smtClean="0"/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≔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𝑑𝐼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/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𝑑𝑡</m:t>
                      </m:r>
                    </m:oMath>
                  </m:oMathPara>
                </a14:m>
                <a:endParaRPr lang="tr-TR" dirty="0"/>
              </a:p>
            </p:txBody>
          </p:sp>
        </mc:Choice>
        <mc:Fallback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06640" y="5662141"/>
                <a:ext cx="2771389" cy="1004314"/>
              </a:xfrm>
              <a:prstGeom prst="rect">
                <a:avLst/>
              </a:prstGeom>
              <a:blipFill>
                <a:blip r:embed="rId5"/>
                <a:stretch>
                  <a:fillRect b="-3636"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63205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663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1.7 MA </a:t>
            </a:r>
            <a:r>
              <a:rPr lang="en-US" sz="4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Tepe</a:t>
            </a:r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Akımlı</a:t>
            </a:r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Senaryo</a:t>
            </a:r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Algoritması</a:t>
            </a:r>
            <a:endParaRPr lang="tr-TR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97007" y="1411826"/>
            <a:ext cx="9737596" cy="369704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445500" y="1690687"/>
            <a:ext cx="31750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Kalın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gösterilen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çizgi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algoritmanın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final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sonucudur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Transparant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olan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çizgiler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ise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algoritmanın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stepleridir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Tepe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Akımı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1.7 MA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olarak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referans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verilmiştir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Çalışma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3D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sonlu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eleman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analizi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ile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yapılmıştır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3D model ‘fine’ mesh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yapısıyla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çözdürülmüştür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tr-T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445500" y="5027055"/>
            <a:ext cx="326390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Çalışma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51 </a:t>
            </a:r>
            <a:r>
              <a:rPr lang="en-US" sz="26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saat</a:t>
            </a:r>
            <a:r>
              <a:rPr lang="en-US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sürmüştür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tr-TR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00050" y="5194470"/>
            <a:ext cx="59499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*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Çalışmada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EMFY-3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modeli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kullanılmıştır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DGK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32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modülden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oluşmaktadır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tr-T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5780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25450" y="1162675"/>
            <a:ext cx="7912046" cy="4849812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0" y="-1112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1.7 MA </a:t>
            </a:r>
            <a:r>
              <a:rPr lang="en-US" sz="4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Tepe</a:t>
            </a:r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Akımlı</a:t>
            </a:r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Senaryo</a:t>
            </a:r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Algoritması</a:t>
            </a:r>
            <a:endParaRPr lang="tr-TR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061146" y="1162675"/>
            <a:ext cx="495305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Algoritmada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bir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sonraki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ateşleme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noktası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bulunduktan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sonra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simülasyon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o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noktada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durdurulmuş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yeni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ateşleme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noktası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bir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sonraki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simülasyonuna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verilmiştir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Böylelikle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algoritmanın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harcadığı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süre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yarıya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düşürülmüştür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tr-T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061146" y="2862183"/>
            <a:ext cx="495305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Algoritmanın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step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başına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harcadığı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zaman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soldaki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bar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grafiğinde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görülebilir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Belirlenen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mesh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yoğunluğuna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göre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standart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bir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FEM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simülasyonu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5.5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saat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kullanmadır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Algoritma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için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ise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18 FEM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simulasyonu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gerekmektedir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(1.7 MA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için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14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adet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aynı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anda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ateşleme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gerekmektedir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)</a:t>
            </a:r>
            <a:endParaRPr lang="tr-T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099246" y="5079553"/>
            <a:ext cx="495305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Algoritma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ateşleme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noktasını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bulduktan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sonra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durmazsa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yaklaşık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102 </a:t>
            </a:r>
            <a:r>
              <a:rPr lang="en-US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saatte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bitecekti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tr-T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4711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66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1.7 MA Tepe Akımlı Senaryo Algoritması</a:t>
            </a:r>
            <a:endParaRPr lang="tr-TR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50958"/>
            <a:ext cx="6489700" cy="413868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222946" y="1808083"/>
            <a:ext cx="495305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Daha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sonra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algoritmanın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bulduğu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ateşleme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zamanı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değerleri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başka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bir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3D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modelle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input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olarak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girilmiştir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Algoritmanın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oluşturduğu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ateşleme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zamanlarının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oluştuğu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senaryo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ray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akımı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gösterilmiştir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tr-T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06346" y="5789644"/>
            <a:ext cx="7264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EMFY-3 3D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kullanılmıştır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tr-T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9492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92881" y="83374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Muzzle </a:t>
            </a:r>
            <a:r>
              <a:rPr lang="en-US" sz="4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Gerilimi</a:t>
            </a:r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dekompozisyonu</a:t>
            </a:r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tr-TR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/>
              <p:cNvSpPr txBox="1"/>
              <p:nvPr/>
            </p:nvSpPr>
            <p:spPr>
              <a:xfrm>
                <a:off x="666750" y="2443171"/>
                <a:ext cx="5486400" cy="14773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𝐿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 mutual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inductance’ın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etkisi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𝑈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Armatür’ün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önüne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düşen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eddy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akımları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yüzünden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oluşan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gerilimleri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(VSE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kaynaklı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)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𝑈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Hareketten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kaynaklı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EMF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𝑈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Kontak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değişimi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katı-katı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-&gt; plasma-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katı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𝑈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4</m:t>
                        </m:r>
                      </m:sub>
                    </m:sSub>
                  </m:oMath>
                </a14:m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endParaRPr lang="tr-TR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6750" y="2443171"/>
                <a:ext cx="5486400" cy="1477328"/>
              </a:xfrm>
              <a:prstGeom prst="rect">
                <a:avLst/>
              </a:prstGeom>
              <a:blipFill>
                <a:blip r:embed="rId2"/>
                <a:stretch>
                  <a:fillRect l="-667" t="-2479" b="-5785"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/>
          <p:cNvSpPr txBox="1"/>
          <p:nvPr/>
        </p:nvSpPr>
        <p:spPr>
          <a:xfrm>
            <a:off x="666750" y="1575594"/>
            <a:ext cx="7912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Muzzle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gerilimini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oluşturan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literatürde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bahsedilen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faktörler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aşağıda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listelenmiştir</a:t>
            </a:r>
            <a:endParaRPr lang="tr-T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818" y="4518834"/>
            <a:ext cx="4614863" cy="135855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4405" y="1417896"/>
            <a:ext cx="4208463" cy="162543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4405" y="3432394"/>
            <a:ext cx="4381500" cy="1519640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 flipV="1">
            <a:off x="4438650" y="2443172"/>
            <a:ext cx="3251200" cy="1029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5802630" y="2546116"/>
            <a:ext cx="1887220" cy="4048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5802630" y="3043335"/>
            <a:ext cx="1752600" cy="6256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4438650" y="2684296"/>
            <a:ext cx="3171428" cy="8765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3063478" y="3560851"/>
            <a:ext cx="22622" cy="9741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1912540" y="3896313"/>
            <a:ext cx="159346" cy="6588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1197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62129" y="272196"/>
            <a:ext cx="14146329" cy="6304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487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5900" y="118010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Muzzle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Gerilimi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dekompozisyonu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tr-T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650" y="1485957"/>
            <a:ext cx="3540064" cy="160769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670425" y="1656003"/>
            <a:ext cx="494982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Muzzle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Gerilimi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için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oluşturulan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kontur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(C1)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gösterilmiştir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Breech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üzerinden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dönen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akımın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oluşturduğu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manyetik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alan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akılarının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bir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kısmı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C1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konturunun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içine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düşer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Dolayısıyla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Muzzle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tarafı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eşdeğer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devresinde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mutual inductance’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kaynaklı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bir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gerilim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indüklenir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tr-T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2966911"/>
            <a:ext cx="3406775" cy="221924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/>
              <p:cNvSpPr txBox="1"/>
              <p:nvPr/>
            </p:nvSpPr>
            <p:spPr>
              <a:xfrm>
                <a:off x="4406900" y="4400587"/>
                <a:ext cx="49149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Mutual inductance,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oluşturan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akılar</a:t>
                </a:r>
                <a:endParaRPr lang="tr-TR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06900" y="4400587"/>
                <a:ext cx="4914900" cy="369332"/>
              </a:xfrm>
              <a:prstGeom prst="rect">
                <a:avLst/>
              </a:prstGeom>
              <a:blipFill>
                <a:blip r:embed="rId4"/>
                <a:stretch>
                  <a:fillRect l="-1117" t="-10000" b="-26667"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" name="Straight Arrow Connector 9"/>
          <p:cNvCxnSpPr>
            <a:endCxn id="7" idx="3"/>
          </p:cNvCxnSpPr>
          <p:nvPr/>
        </p:nvCxnSpPr>
        <p:spPr>
          <a:xfrm flipH="1" flipV="1">
            <a:off x="4035425" y="4076531"/>
            <a:ext cx="371475" cy="4458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/>
              <p:cNvSpPr txBox="1"/>
              <p:nvPr/>
            </p:nvSpPr>
            <p:spPr>
              <a:xfrm>
                <a:off x="4406900" y="5508256"/>
                <a:ext cx="4343400" cy="7935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𝐼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𝑑𝐼</m:t>
                          </m:r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</m:oMath>
                  </m:oMathPara>
                </a14:m>
                <a:endParaRPr lang="tr-TR" sz="2400" dirty="0"/>
              </a:p>
            </p:txBody>
          </p:sp>
        </mc:Choice>
        <mc:Fallback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06900" y="5508256"/>
                <a:ext cx="4343400" cy="79355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/>
          <p:cNvSpPr txBox="1"/>
          <p:nvPr/>
        </p:nvSpPr>
        <p:spPr>
          <a:xfrm>
            <a:off x="4406900" y="4804921"/>
            <a:ext cx="5016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Dolayısıyla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muzzle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gerilimine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ilk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katkı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U1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terimi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olarak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düşünülebilir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tr-T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90730" y="17789"/>
            <a:ext cx="3801270" cy="1468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128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437" y="165101"/>
            <a:ext cx="7182093" cy="656590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/>
              <p:cNvSpPr txBox="1"/>
              <p:nvPr/>
            </p:nvSpPr>
            <p:spPr>
              <a:xfrm>
                <a:off x="6927850" y="398724"/>
                <a:ext cx="4343400" cy="7935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𝐼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𝑑𝐼</m:t>
                          </m:r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</m:oMath>
                  </m:oMathPara>
                </a14:m>
                <a:endParaRPr lang="tr-TR" sz="2400" dirty="0"/>
              </a:p>
            </p:txBody>
          </p:sp>
        </mc:Choice>
        <mc:Fallback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27850" y="398724"/>
                <a:ext cx="4343400" cy="79355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/>
          <p:cNvSpPr txBox="1"/>
          <p:nvPr/>
        </p:nvSpPr>
        <p:spPr>
          <a:xfrm>
            <a:off x="7197725" y="1330947"/>
            <a:ext cx="45593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Sol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tarafta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test 18’deki ray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akımı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verisi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ray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akımının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türevi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mutual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inductance’dan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kaynaklı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gerilim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düşümü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gösterilmiştir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Bir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sonraki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slaytta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ise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muzzle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gerilimi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ise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U1’in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nasıl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bir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ilişkisi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olduğu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gösterilmiştir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tr-T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Content Placeholder 4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346950" y="2946947"/>
            <a:ext cx="4260850" cy="193503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705725" y="5949957"/>
            <a:ext cx="3752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rgbClr val="FF0000"/>
                </a:solidFill>
              </a:rPr>
              <a:t>Buraya</a:t>
            </a:r>
            <a:r>
              <a:rPr lang="en-US" dirty="0" smtClean="0">
                <a:solidFill>
                  <a:srgbClr val="FF0000"/>
                </a:solidFill>
              </a:rPr>
              <a:t> skin </a:t>
            </a:r>
            <a:r>
              <a:rPr lang="en-US" dirty="0" err="1" smtClean="0">
                <a:solidFill>
                  <a:srgbClr val="FF0000"/>
                </a:solidFill>
              </a:rPr>
              <a:t>effectli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 smtClean="0">
                <a:solidFill>
                  <a:srgbClr val="FF0000"/>
                </a:solidFill>
              </a:rPr>
              <a:t>bir</a:t>
            </a:r>
            <a:r>
              <a:rPr lang="en-US" dirty="0" smtClean="0">
                <a:solidFill>
                  <a:srgbClr val="FF0000"/>
                </a:solidFill>
              </a:rPr>
              <a:t> figure </a:t>
            </a:r>
            <a:r>
              <a:rPr lang="en-US" dirty="0" err="1" smtClean="0">
                <a:solidFill>
                  <a:srgbClr val="FF0000"/>
                </a:solidFill>
              </a:rPr>
              <a:t>koy</a:t>
            </a:r>
            <a:endParaRPr lang="tr-TR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607300" y="4881978"/>
            <a:ext cx="2755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Lm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değeri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FEM’den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bulunabilir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tr-T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8958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8204</TotalTime>
  <Words>728</Words>
  <Application>Microsoft Office PowerPoint</Application>
  <PresentationFormat>Widescreen</PresentationFormat>
  <Paragraphs>125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Calibri</vt:lpstr>
      <vt:lpstr>Calibri Light</vt:lpstr>
      <vt:lpstr>Cambria Math</vt:lpstr>
      <vt:lpstr>Times New Roman</vt:lpstr>
      <vt:lpstr>Office Theme</vt:lpstr>
      <vt:lpstr>PowerPoint Presentation</vt:lpstr>
      <vt:lpstr>PowerPoint Presentation</vt:lpstr>
      <vt:lpstr>1.7 MA Tepe Akımlı Senaryo Algoritması</vt:lpstr>
      <vt:lpstr>PowerPoint Presentation</vt:lpstr>
      <vt:lpstr>PowerPoint Presentation</vt:lpstr>
      <vt:lpstr>Muzzle Gerilimi dekompozisyonu </vt:lpstr>
      <vt:lpstr>PowerPoint Presentation</vt:lpstr>
      <vt:lpstr>Muzzle Gerilimi dekompozisyonu </vt:lpstr>
      <vt:lpstr>PowerPoint Presentation</vt:lpstr>
      <vt:lpstr>U1 gerilimi ve muzzle gerilimi</vt:lpstr>
      <vt:lpstr>Test 18: U1 geriliminin hesaplanması</vt:lpstr>
      <vt:lpstr>L_m ve R_a değerinin deneyden bulunması</vt:lpstr>
      <vt:lpstr>PowerPoint Presentation</vt:lpstr>
      <vt:lpstr>PowerPoint Presentation</vt:lpstr>
      <vt:lpstr>U_2: Teorik altyapı </vt:lpstr>
      <vt:lpstr>PowerPoint Presentation</vt:lpstr>
      <vt:lpstr>Test 18: U_2 geriliminin hesaplanması</vt:lpstr>
      <vt:lpstr>U_2’nin Muzzle gerilimine katkısı</vt:lpstr>
      <vt:lpstr>PowerPoint Presentation</vt:lpstr>
      <vt:lpstr>U_3’nin Muzzle gerilimine katkısı</vt:lpstr>
      <vt:lpstr>Gerilim Neden eksiye düşer?</vt:lpstr>
      <vt:lpstr>PowerPoint Presentation</vt:lpstr>
      <vt:lpstr>Problemli Bölge: Modül Akımları</vt:lpstr>
      <vt:lpstr>Test 19: Aynı Anda Ateşleme 2MA senaryo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Burak Yalçın</dc:creator>
  <cp:lastModifiedBy>Burak Yalçın</cp:lastModifiedBy>
  <cp:revision>49</cp:revision>
  <cp:lastPrinted>2019-11-11T14:55:53Z</cp:lastPrinted>
  <dcterms:created xsi:type="dcterms:W3CDTF">2019-11-08T16:38:21Z</dcterms:created>
  <dcterms:modified xsi:type="dcterms:W3CDTF">2019-11-14T09:23:10Z</dcterms:modified>
</cp:coreProperties>
</file>

<file path=docProps/thumbnail.jpeg>
</file>